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sldIdLst>
    <p:sldId id="256" r:id="rId2"/>
    <p:sldId id="344" r:id="rId3"/>
    <p:sldId id="290" r:id="rId4"/>
    <p:sldId id="287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288" r:id="rId16"/>
    <p:sldId id="291" r:id="rId17"/>
    <p:sldId id="348" r:id="rId18"/>
    <p:sldId id="289" r:id="rId19"/>
    <p:sldId id="282" r:id="rId20"/>
    <p:sldId id="283" r:id="rId21"/>
    <p:sldId id="276" r:id="rId22"/>
    <p:sldId id="280" r:id="rId23"/>
    <p:sldId id="281" r:id="rId24"/>
    <p:sldId id="293" r:id="rId25"/>
    <p:sldId id="285" r:id="rId26"/>
    <p:sldId id="323" r:id="rId27"/>
    <p:sldId id="294" r:id="rId28"/>
    <p:sldId id="324" r:id="rId29"/>
    <p:sldId id="304" r:id="rId30"/>
    <p:sldId id="298" r:id="rId31"/>
    <p:sldId id="374" r:id="rId32"/>
    <p:sldId id="302" r:id="rId33"/>
    <p:sldId id="308" r:id="rId34"/>
    <p:sldId id="311" r:id="rId35"/>
    <p:sldId id="312" r:id="rId36"/>
    <p:sldId id="375" r:id="rId37"/>
    <p:sldId id="299" r:id="rId38"/>
    <p:sldId id="300" r:id="rId39"/>
    <p:sldId id="305" r:id="rId40"/>
    <p:sldId id="346" r:id="rId41"/>
    <p:sldId id="345" r:id="rId42"/>
    <p:sldId id="301" r:id="rId43"/>
    <p:sldId id="326" r:id="rId44"/>
    <p:sldId id="376" r:id="rId45"/>
    <p:sldId id="334" r:id="rId46"/>
    <p:sldId id="330" r:id="rId47"/>
    <p:sldId id="377" r:id="rId48"/>
    <p:sldId id="328" r:id="rId49"/>
    <p:sldId id="329" r:id="rId50"/>
    <p:sldId id="327" r:id="rId51"/>
    <p:sldId id="325" r:id="rId52"/>
    <p:sldId id="335" r:id="rId53"/>
    <p:sldId id="332" r:id="rId54"/>
    <p:sldId id="378" r:id="rId55"/>
    <p:sldId id="337" r:id="rId56"/>
    <p:sldId id="338" r:id="rId57"/>
    <p:sldId id="339" r:id="rId58"/>
    <p:sldId id="341" r:id="rId59"/>
    <p:sldId id="343" r:id="rId60"/>
    <p:sldId id="414" r:id="rId61"/>
    <p:sldId id="413" r:id="rId62"/>
    <p:sldId id="349" r:id="rId63"/>
    <p:sldId id="350" r:id="rId64"/>
    <p:sldId id="351" r:id="rId65"/>
    <p:sldId id="363" r:id="rId66"/>
    <p:sldId id="352" r:id="rId67"/>
    <p:sldId id="364" r:id="rId68"/>
    <p:sldId id="354" r:id="rId69"/>
    <p:sldId id="365" r:id="rId70"/>
    <p:sldId id="358" r:id="rId71"/>
    <p:sldId id="359" r:id="rId72"/>
    <p:sldId id="360" r:id="rId73"/>
    <p:sldId id="415" r:id="rId74"/>
    <p:sldId id="362" r:id="rId75"/>
    <p:sldId id="353" r:id="rId76"/>
    <p:sldId id="379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405" r:id="rId85"/>
    <p:sldId id="410" r:id="rId86"/>
    <p:sldId id="406" r:id="rId87"/>
    <p:sldId id="407" r:id="rId88"/>
    <p:sldId id="408" r:id="rId89"/>
    <p:sldId id="409" r:id="rId90"/>
    <p:sldId id="373" r:id="rId91"/>
    <p:sldId id="380" r:id="rId92"/>
    <p:sldId id="383" r:id="rId93"/>
    <p:sldId id="384" r:id="rId94"/>
    <p:sldId id="385" r:id="rId95"/>
    <p:sldId id="386" r:id="rId96"/>
    <p:sldId id="387" r:id="rId97"/>
    <p:sldId id="388" r:id="rId98"/>
    <p:sldId id="419" r:id="rId99"/>
    <p:sldId id="389" r:id="rId100"/>
    <p:sldId id="391" r:id="rId101"/>
    <p:sldId id="401" r:id="rId102"/>
    <p:sldId id="390" r:id="rId103"/>
    <p:sldId id="392" r:id="rId104"/>
    <p:sldId id="393" r:id="rId105"/>
    <p:sldId id="395" r:id="rId106"/>
    <p:sldId id="396" r:id="rId107"/>
    <p:sldId id="398" r:id="rId108"/>
    <p:sldId id="399" r:id="rId109"/>
    <p:sldId id="397" r:id="rId110"/>
    <p:sldId id="400" r:id="rId111"/>
    <p:sldId id="402" r:id="rId112"/>
    <p:sldId id="403" r:id="rId113"/>
    <p:sldId id="404" r:id="rId114"/>
    <p:sldId id="257" r:id="rId115"/>
    <p:sldId id="412" r:id="rId116"/>
    <p:sldId id="416" r:id="rId117"/>
    <p:sldId id="417" r:id="rId118"/>
    <p:sldId id="418" r:id="rId1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FF0000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75" autoAdjust="0"/>
  </p:normalViewPr>
  <p:slideViewPr>
    <p:cSldViewPr>
      <p:cViewPr varScale="1">
        <p:scale>
          <a:sx n="54" d="100"/>
          <a:sy n="54" d="100"/>
        </p:scale>
        <p:origin x="-413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5/28/2009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4648200"/>
            <a:ext cx="7315200" cy="17526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Emery Berger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University of Massachusetts, UPC/BSC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www.cs.umass.edu/~emery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657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(buffering + ordering)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More detailed results…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71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3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6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4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81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41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6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7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9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710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11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11430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AutoShape 2" descr="Universitat Politècnica de Catalun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“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Moltes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gr</a:t>
            </a:r>
            <a:r>
              <a:rPr lang="es-ES" sz="6000" b="1" i="1" dirty="0" err="1" smtClean="0">
                <a:solidFill>
                  <a:schemeClr val="bg1"/>
                </a:solidFill>
                <a:latin typeface="Georgia" pitchFamily="18" charset="0"/>
              </a:rPr>
              <a:t>àcie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s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”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6" name="Picture 4" descr="http://www.upc.es/imatges/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520" y="5638800"/>
            <a:ext cx="5151108" cy="9906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7" name="Picture 6" descr="http://www.bsc.es/images/pe01_02.jpg"/>
          <p:cNvPicPr>
            <a:picLocks noChangeAspect="1" noChangeArrowheads="1"/>
          </p:cNvPicPr>
          <p:nvPr/>
        </p:nvPicPr>
        <p:blipFill>
          <a:blip r:embed="rId3"/>
          <a:srcRect l="3023" r="74929" b="47768"/>
          <a:stretch>
            <a:fillRect/>
          </a:stretch>
        </p:blipFill>
        <p:spPr bwMode="auto">
          <a:xfrm>
            <a:off x="5453742" y="5638800"/>
            <a:ext cx="3211286" cy="990600"/>
          </a:xfrm>
          <a:prstGeom prst="rect">
            <a:avLst/>
          </a:prstGeom>
          <a:solidFill>
            <a:srgbClr val="F2F2F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019" y="2819400"/>
            <a:ext cx="903514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2200275" cy="16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2200275" cy="16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505200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971800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2200275" cy="16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505200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971800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316608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8" name="Picture 167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3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540" name="Group 539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541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983"/>
          <p:cNvGrpSpPr/>
          <p:nvPr/>
        </p:nvGrpSpPr>
        <p:grpSpPr>
          <a:xfrm>
            <a:off x="2133599" y="5638800"/>
            <a:ext cx="4484595" cy="646331"/>
            <a:chOff x="2079171" y="5602069"/>
            <a:chExt cx="4484595" cy="646331"/>
          </a:xfrm>
        </p:grpSpPr>
        <p:grpSp>
          <p:nvGrpSpPr>
            <p:cNvPr id="12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06" name="Rectangle 705"/>
          <p:cNvSpPr/>
          <p:nvPr/>
        </p:nvSpPr>
        <p:spPr bwMode="auto">
          <a:xfrm>
            <a:off x="1371600" y="54102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4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3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1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78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2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3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4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2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3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4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78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543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6351495" y="4572000"/>
            <a:ext cx="1669211" cy="2057400"/>
            <a:chOff x="2743200" y="1143000"/>
            <a:chExt cx="3276600" cy="4038600"/>
          </a:xfrm>
        </p:grpSpPr>
        <p:pic>
          <p:nvPicPr>
            <p:cNvPr id="709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0" name="Picture 709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1" name="Picture 71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2" name="Picture 71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939" y="838200"/>
            <a:ext cx="736612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/>
          <p:nvPr/>
        </p:nvGrpSpPr>
        <p:grpSpPr>
          <a:xfrm>
            <a:off x="3889794" y="5638800"/>
            <a:ext cx="1825206" cy="1028701"/>
            <a:chOff x="3886200" y="5638800"/>
            <a:chExt cx="1825206" cy="1028701"/>
          </a:xfrm>
        </p:grpSpPr>
        <p:grpSp>
          <p:nvGrpSpPr>
            <p:cNvPr id="3" name="Group 4"/>
            <p:cNvGrpSpPr/>
            <p:nvPr/>
          </p:nvGrpSpPr>
          <p:grpSpPr>
            <a:xfrm>
              <a:off x="38862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3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57912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fast…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939" y="838200"/>
            <a:ext cx="736612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/>
          <p:nvPr/>
        </p:nvGrpSpPr>
        <p:grpSpPr>
          <a:xfrm>
            <a:off x="3889794" y="5638800"/>
            <a:ext cx="1825206" cy="1028701"/>
            <a:chOff x="3886200" y="5638800"/>
            <a:chExt cx="1825206" cy="1028701"/>
          </a:xfrm>
        </p:grpSpPr>
        <p:grpSp>
          <p:nvGrpSpPr>
            <p:cNvPr id="3" name="Group 4"/>
            <p:cNvGrpSpPr/>
            <p:nvPr/>
          </p:nvGrpSpPr>
          <p:grpSpPr>
            <a:xfrm>
              <a:off x="38862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3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57912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1000" y="5791200"/>
            <a:ext cx="29718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benign race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 bwMode="auto">
          <a:xfrm rot="5400000" flipH="1" flipV="1">
            <a:off x="2190750" y="4933950"/>
            <a:ext cx="533400" cy="11811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6" name="TextBox 195"/>
          <p:cNvSpPr txBox="1"/>
          <p:nvPr/>
        </p:nvSpPr>
        <p:spPr>
          <a:xfrm>
            <a:off x="4419600" y="4419600"/>
            <a:ext cx="2819400" cy="1754326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left-to-right, depth-first ordering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181600" cy="1077218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800" b="1" dirty="0" smtClean="0">
                <a:latin typeface="+mj-lt"/>
              </a:rPr>
              <a:t>(e.g., map-reduce, </a:t>
            </a:r>
            <a:r>
              <a:rPr lang="en-US" sz="2800" b="1" dirty="0" err="1" smtClean="0">
                <a:latin typeface="+mj-lt"/>
              </a:rPr>
              <a:t>Cilk</a:t>
            </a:r>
            <a:r>
              <a:rPr lang="en-US" sz="2800" b="1" dirty="0" smtClean="0">
                <a:latin typeface="+mj-lt"/>
              </a:rPr>
              <a:t>, TBB…)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What’s under the hood?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362200"/>
            <a:ext cx="2981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5562600"/>
            <a:ext cx="381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“Magic!”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09675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675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1083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81000" y="472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92D050"/>
                </a:solidFill>
              </a:rPr>
              <a:t>Note:</a:t>
            </a:r>
            <a:br>
              <a:rPr lang="en-US" sz="4000" b="1" dirty="0" smtClean="0">
                <a:solidFill>
                  <a:srgbClr val="92D050"/>
                </a:solidFill>
              </a:rPr>
            </a:br>
            <a:r>
              <a:rPr lang="en-US" sz="4000" b="1" dirty="0" smtClean="0">
                <a:solidFill>
                  <a:srgbClr val="92D050"/>
                </a:solidFill>
              </a:rPr>
              <a:t>Nested threads ok</a:t>
            </a:r>
            <a:endParaRPr 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3020</TotalTime>
  <Words>894</Words>
  <Application>Microsoft Office PowerPoint</Application>
  <PresentationFormat>On-screen Show (4:3)</PresentationFormat>
  <Paragraphs>479</Paragraphs>
  <Slides>118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19" baseType="lpstr">
      <vt:lpstr>Slide Master</vt:lpstr>
      <vt:lpstr>Grace: Safe Multithreaded Programming for C/C++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</cp:lastModifiedBy>
  <cp:revision>125</cp:revision>
  <dcterms:created xsi:type="dcterms:W3CDTF">2008-09-29T20:08:00Z</dcterms:created>
  <dcterms:modified xsi:type="dcterms:W3CDTF">2009-05-28T16:53:39Z</dcterms:modified>
</cp:coreProperties>
</file>